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88" r:id="rId2"/>
    <p:sldId id="370" r:id="rId3"/>
    <p:sldId id="279" r:id="rId4"/>
    <p:sldId id="275" r:id="rId5"/>
    <p:sldId id="280" r:id="rId6"/>
    <p:sldId id="281" r:id="rId7"/>
    <p:sldId id="282" r:id="rId8"/>
    <p:sldId id="283" r:id="rId9"/>
    <p:sldId id="284" r:id="rId10"/>
    <p:sldId id="286" r:id="rId11"/>
    <p:sldId id="288" r:id="rId12"/>
    <p:sldId id="287" r:id="rId13"/>
    <p:sldId id="289" r:id="rId14"/>
    <p:sldId id="290" r:id="rId15"/>
    <p:sldId id="324" r:id="rId16"/>
    <p:sldId id="276" r:id="rId17"/>
    <p:sldId id="294" r:id="rId18"/>
    <p:sldId id="293" r:id="rId19"/>
    <p:sldId id="291" r:id="rId20"/>
    <p:sldId id="295" r:id="rId21"/>
    <p:sldId id="296" r:id="rId22"/>
    <p:sldId id="297" r:id="rId23"/>
    <p:sldId id="299" r:id="rId24"/>
    <p:sldId id="298" r:id="rId25"/>
    <p:sldId id="301" r:id="rId26"/>
    <p:sldId id="302" r:id="rId27"/>
    <p:sldId id="303" r:id="rId28"/>
    <p:sldId id="326" r:id="rId29"/>
    <p:sldId id="305" r:id="rId30"/>
    <p:sldId id="308" r:id="rId31"/>
    <p:sldId id="309" r:id="rId32"/>
    <p:sldId id="277" r:id="rId33"/>
    <p:sldId id="311" r:id="rId34"/>
    <p:sldId id="313" r:id="rId35"/>
    <p:sldId id="312" r:id="rId36"/>
    <p:sldId id="278" r:id="rId37"/>
    <p:sldId id="316" r:id="rId38"/>
    <p:sldId id="318" r:id="rId39"/>
    <p:sldId id="317" r:id="rId40"/>
    <p:sldId id="320" r:id="rId41"/>
    <p:sldId id="321" r:id="rId42"/>
    <p:sldId id="322" r:id="rId43"/>
    <p:sldId id="389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388"/>
            <p14:sldId id="370"/>
          </p14:sldIdLst>
        </p14:section>
        <p14:section name="Testing codes" id="{1837C2CE-0723-48C4-A03E-8295CAD66173}">
          <p14:sldIdLst>
            <p14:sldId id="279"/>
            <p14:sldId id="275"/>
            <p14:sldId id="280"/>
            <p14:sldId id="281"/>
            <p14:sldId id="282"/>
            <p14:sldId id="283"/>
            <p14:sldId id="284"/>
            <p14:sldId id="286"/>
            <p14:sldId id="288"/>
            <p14:sldId id="287"/>
            <p14:sldId id="289"/>
            <p14:sldId id="290"/>
            <p14:sldId id="324"/>
          </p14:sldIdLst>
        </p14:section>
        <p14:section name="Asserts" id="{1FB59CF1-96E8-438B-9039-89D3606D4473}">
          <p14:sldIdLst>
            <p14:sldId id="276"/>
            <p14:sldId id="294"/>
            <p14:sldId id="293"/>
            <p14:sldId id="291"/>
            <p14:sldId id="295"/>
          </p14:sldIdLst>
        </p14:section>
        <p14:section name="Asserting on types" id="{CF0AB253-D127-419E-AA00-2BF225FE413B}">
          <p14:sldIdLst>
            <p14:sldId id="296"/>
            <p14:sldId id="297"/>
            <p14:sldId id="299"/>
            <p14:sldId id="298"/>
            <p14:sldId id="301"/>
            <p14:sldId id="302"/>
            <p14:sldId id="303"/>
            <p14:sldId id="326"/>
            <p14:sldId id="305"/>
            <p14:sldId id="308"/>
            <p14:sldId id="309"/>
          </p14:sldIdLst>
        </p14:section>
        <p14:section name="Typical errors" id="{B92C4E91-D09B-48EB-BBE5-27760760EABB}">
          <p14:sldIdLst>
            <p14:sldId id="277"/>
            <p14:sldId id="311"/>
            <p14:sldId id="313"/>
            <p14:sldId id="312"/>
          </p14:sldIdLst>
        </p14:section>
        <p14:section name="Debugging practice" id="{EBCC9C68-6E55-4266-B86A-56AA4A7914A1}">
          <p14:sldIdLst>
            <p14:sldId id="278"/>
            <p14:sldId id="316"/>
            <p14:sldId id="318"/>
            <p14:sldId id="317"/>
            <p14:sldId id="320"/>
            <p14:sldId id="321"/>
            <p14:sldId id="322"/>
          </p14:sldIdLst>
        </p14:section>
        <p14:section name="Conclusion" id="{8FC5B4E0-8B82-44CE-8E2E-949C5DB81C7E}">
          <p14:sldIdLst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70" d="100"/>
          <a:sy n="70" d="100"/>
        </p:scale>
        <p:origin x="91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C20E82E-55AC-47EE-8B81-2787AC72A23D}"/>
    <pc:docChg chg="mod modSld">
      <pc:chgData name="Matthieu De Mari" userId="dfb708c9-d8dc-439f-9a3b-c772bf4a311c" providerId="ADAL" clId="{EC20E82E-55AC-47EE-8B81-2787AC72A23D}" dt="2023-08-03T04:22:17.710" v="8" actId="20577"/>
      <pc:docMkLst>
        <pc:docMk/>
      </pc:docMkLst>
      <pc:sldChg chg="modSp mod">
        <pc:chgData name="Matthieu De Mari" userId="dfb708c9-d8dc-439f-9a3b-c772bf4a311c" providerId="ADAL" clId="{EC20E82E-55AC-47EE-8B81-2787AC72A23D}" dt="2023-08-03T04:22:17.710" v="8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EC20E82E-55AC-47EE-8B81-2787AC72A23D}" dt="2023-08-03T04:22:17.710" v="8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EC20E82E-55AC-47EE-8B81-2787AC72A23D}" dt="2023-07-25T02:48:53.333" v="6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EC20E82E-55AC-47EE-8B81-2787AC72A23D}" dt="2023-07-25T02:48:53.333" v="6" actId="20577"/>
          <ac:spMkLst>
            <pc:docMk/>
            <pc:sldMk cId="2865792470" sldId="257"/>
            <ac:spMk id="2" creationId="{F15BC776-F489-4F89-B9D1-64DFC920472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4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tutorialsteacher.com/python/error-types-in-python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10</a:t>
            </a:r>
            <a:br>
              <a:rPr lang="en-US" dirty="0"/>
            </a:br>
            <a:r>
              <a:rPr lang="en-US" dirty="0"/>
              <a:t>The art of Testing and Debugging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940D7B-C518-4588-B095-B86179D26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0653" r="21521" b="9828"/>
          <a:stretch/>
        </p:blipFill>
        <p:spPr>
          <a:xfrm>
            <a:off x="253648" y="402996"/>
            <a:ext cx="11684703" cy="60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Unit testing</a:t>
            </a:r>
            <a:r>
              <a:rPr lang="en-US" b="1" dirty="0"/>
              <a:t>): </a:t>
            </a:r>
            <a:r>
              <a:rPr lang="en-US" b="1" dirty="0">
                <a:solidFill>
                  <a:srgbClr val="00B050"/>
                </a:solidFill>
              </a:rPr>
              <a:t>Unit tests </a:t>
            </a:r>
            <a:r>
              <a:rPr lang="en-US" dirty="0"/>
              <a:t>are</a:t>
            </a:r>
            <a:r>
              <a:rPr lang="en-US" b="1" dirty="0"/>
              <a:t>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expected, on a specifically identified use case.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r>
              <a:rPr lang="en-US" dirty="0"/>
              <a:t>Let us demonstrate on the next slides.</a:t>
            </a:r>
            <a:endParaRPr lang="en-GB" dirty="0"/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28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49242-5F86-4B9F-BD49-560C501B8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7" t="33127" r="41393" b="5704"/>
          <a:stretch/>
        </p:blipFill>
        <p:spPr>
          <a:xfrm>
            <a:off x="1783236" y="-1"/>
            <a:ext cx="8693421" cy="66930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D8E3C6-18FD-46DD-A397-2BD9304F0480}"/>
              </a:ext>
            </a:extLst>
          </p:cNvPr>
          <p:cNvSpPr/>
          <p:nvPr/>
        </p:nvSpPr>
        <p:spPr>
          <a:xfrm>
            <a:off x="3094892" y="781538"/>
            <a:ext cx="7313872" cy="106289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67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Unit testing</a:t>
            </a:r>
            <a:r>
              <a:rPr lang="en-US" b="1" dirty="0"/>
              <a:t>): </a:t>
            </a:r>
            <a:r>
              <a:rPr lang="en-US" b="1" dirty="0">
                <a:solidFill>
                  <a:srgbClr val="00B050"/>
                </a:solidFill>
              </a:rPr>
              <a:t>Unit tests </a:t>
            </a:r>
            <a:r>
              <a:rPr lang="en-US" dirty="0"/>
              <a:t>are</a:t>
            </a:r>
            <a:r>
              <a:rPr lang="en-US" b="1" dirty="0"/>
              <a:t>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expected, on a specifically identified use case.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r>
              <a:rPr lang="en-US" dirty="0"/>
              <a:t>Let us demonstrate on the next slides.</a:t>
            </a:r>
            <a:endParaRPr lang="en-GB" dirty="0"/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</a:p>
          <a:p>
            <a:r>
              <a:rPr lang="en-US" dirty="0"/>
              <a:t>Unit testing is a </a:t>
            </a:r>
            <a:r>
              <a:rPr lang="en-US" b="1" dirty="0"/>
              <a:t>cat-and-mouse game!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6805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EC182-78BB-48A8-93D9-EE222DE0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ultimately, unit testing is never enough.</a:t>
            </a:r>
          </a:p>
          <a:p>
            <a:r>
              <a:rPr lang="en-US" dirty="0"/>
              <a:t>It is a never-ending task, as it will never be able to cover for all possible ways to break our function.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E6F50-D931-45A9-9D8C-992550030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4" t="37872" r="47658" b="36029"/>
          <a:stretch/>
        </p:blipFill>
        <p:spPr>
          <a:xfrm>
            <a:off x="1781783" y="3429000"/>
            <a:ext cx="8628434" cy="32870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E8A01E1-3C33-47FB-9926-FC6D5130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is essential…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7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person, person&#10;&#10;Description automatically generated">
            <a:extLst>
              <a:ext uri="{FF2B5EF4-FFF2-40B4-BE49-F238E27FC236}">
                <a16:creationId xmlns:a16="http://schemas.microsoft.com/office/drawing/2014/main" id="{4ACEABDD-A770-478E-874C-67E81D49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3" y="1945433"/>
            <a:ext cx="5986864" cy="4572000"/>
          </a:xfrm>
          <a:prstGeom prst="rect">
            <a:avLst/>
          </a:prstGeom>
        </p:spPr>
      </p:pic>
      <p:pic>
        <p:nvPicPr>
          <p:cNvPr id="7" name="Picture 6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A0785766-BE0B-49BE-9955-07601B9B6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52" y="1945433"/>
            <a:ext cx="5114925" cy="4572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E0DB6C4F-92D2-4EC7-AF2B-ADF3EA35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Finding the right balance?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16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 testing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 some (stupid) cases, the function should simply refuse to operate.</a:t>
            </a:r>
            <a:endParaRPr lang="en-US" dirty="0"/>
          </a:p>
          <a:p>
            <a:r>
              <a:rPr lang="en-US" dirty="0"/>
              <a:t>It would sometimes be preferable if our function could check that it is indeed being used in an “acceptable” or “normal” setting.</a:t>
            </a:r>
          </a:p>
          <a:p>
            <a:r>
              <a:rPr lang="en-US" dirty="0"/>
              <a:t>When not, it should raise error messages to inform the user that he/she is misusing the function, if so.</a:t>
            </a:r>
          </a:p>
          <a:p>
            <a:r>
              <a:rPr lang="en-US" dirty="0"/>
              <a:t>That is something easily done with 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b="1" dirty="0"/>
              <a:t> keyword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03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47CB-0C29-461E-A287-1E30C32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b="1" dirty="0"/>
              <a:t> keyword):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</a:t>
            </a:r>
            <a:r>
              <a:rPr lang="en-US" b="1" dirty="0"/>
              <a:t>keyword</a:t>
            </a:r>
            <a:r>
              <a:rPr lang="en-US" dirty="0"/>
              <a:t> is used for assertion testing. It is the most basic error control structure, whose objective is to verify that a function/program is being used in its intended purpose/configuration.</a:t>
            </a:r>
          </a:p>
          <a:p>
            <a:r>
              <a:rPr lang="en-US" dirty="0"/>
              <a:t>It receives a Boolean and a message in string format.</a:t>
            </a:r>
          </a:p>
          <a:p>
            <a:r>
              <a:rPr lang="en-US" dirty="0"/>
              <a:t>If the Boolean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/>
              <a:t>nothing happens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the program </a:t>
            </a:r>
            <a:r>
              <a:rPr lang="en-US" b="1" dirty="0"/>
              <a:t>crashes on purpose </a:t>
            </a:r>
            <a:r>
              <a:rPr lang="en-US" dirty="0"/>
              <a:t>and the </a:t>
            </a:r>
            <a:r>
              <a:rPr lang="en-US" b="1" dirty="0"/>
              <a:t>message is displayed as an error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421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C21D2-C304-4CC8-B84C-65083B290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1" t="31478" r="16726" b="16564"/>
          <a:stretch/>
        </p:blipFill>
        <p:spPr>
          <a:xfrm>
            <a:off x="189583" y="1615625"/>
            <a:ext cx="11793457" cy="49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47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(stupid) cases, the function should simply refuse to operate.</a:t>
            </a:r>
          </a:p>
          <a:p>
            <a:endParaRPr lang="en-US" dirty="0"/>
          </a:p>
          <a:p>
            <a:r>
              <a:rPr lang="en-US" dirty="0"/>
              <a:t>Instead, it should check that the function is indeed being used in its “normal” setting.</a:t>
            </a:r>
          </a:p>
          <a:p>
            <a:r>
              <a:rPr lang="en-US" dirty="0"/>
              <a:t>And raise error messages to inform the user that he/she is misusing this function, if so.</a:t>
            </a:r>
          </a:p>
          <a:p>
            <a:endParaRPr lang="en-US" dirty="0"/>
          </a:p>
          <a:p>
            <a:r>
              <a:rPr lang="en-US" dirty="0"/>
              <a:t>That is called assertion testing.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BFBF2-58AF-4663-8FA7-EA1C222A6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3" t="33049" r="8404" b="11490"/>
          <a:stretch/>
        </p:blipFill>
        <p:spPr>
          <a:xfrm>
            <a:off x="224524" y="1690688"/>
            <a:ext cx="11696333" cy="46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10)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testing</a:t>
            </a:r>
            <a:r>
              <a:rPr lang="en-US" dirty="0"/>
              <a:t> in programming?</a:t>
            </a:r>
          </a:p>
          <a:p>
            <a:r>
              <a:rPr lang="en-US" dirty="0"/>
              <a:t>What is a </a:t>
            </a:r>
            <a:r>
              <a:rPr lang="en-US" b="1" dirty="0"/>
              <a:t>unit test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assert </a:t>
            </a:r>
            <a:r>
              <a:rPr lang="en-US" dirty="0"/>
              <a:t>keyword? How is it related to </a:t>
            </a:r>
            <a:r>
              <a:rPr lang="en-US" b="1" dirty="0"/>
              <a:t>error messages</a:t>
            </a:r>
            <a:r>
              <a:rPr lang="en-US" dirty="0"/>
              <a:t>?</a:t>
            </a:r>
          </a:p>
          <a:p>
            <a:r>
              <a:rPr lang="en-US" dirty="0"/>
              <a:t>What is therefore the </a:t>
            </a:r>
            <a:r>
              <a:rPr lang="en-US" b="1" dirty="0"/>
              <a:t>right philosophy for programming and testing</a:t>
            </a:r>
            <a:r>
              <a:rPr lang="en-US" dirty="0"/>
              <a:t>?</a:t>
            </a:r>
          </a:p>
          <a:p>
            <a:r>
              <a:rPr lang="en-US" dirty="0"/>
              <a:t>What is an </a:t>
            </a:r>
            <a:r>
              <a:rPr lang="en-US" b="1" dirty="0"/>
              <a:t>integration test</a:t>
            </a:r>
            <a:r>
              <a:rPr lang="en-US" dirty="0"/>
              <a:t>?</a:t>
            </a:r>
          </a:p>
          <a:p>
            <a:r>
              <a:rPr lang="en-US" dirty="0"/>
              <a:t>What is </a:t>
            </a:r>
            <a:r>
              <a:rPr lang="en-US" b="1" dirty="0"/>
              <a:t>debugging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good practices in debugging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81D0-1A4D-4041-979B-8B943250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F746-C5A1-4CD5-88FF-8C0A15FB2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b="1" dirty="0"/>
              <a:t> keyword):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</a:t>
            </a:r>
            <a:r>
              <a:rPr lang="en-US" b="1" dirty="0"/>
              <a:t>keyword</a:t>
            </a:r>
            <a:r>
              <a:rPr lang="en-US" dirty="0"/>
              <a:t> is used for assertion testing. It is the most basic error control structure, whose objective is to verify that a function/program is being used in its intended purpose/configuration.</a:t>
            </a:r>
          </a:p>
          <a:p>
            <a:pPr marL="0" indent="0">
              <a:buNone/>
            </a:pPr>
            <a:r>
              <a:rPr lang="en-GB" dirty="0"/>
              <a:t>Typically, </a:t>
            </a:r>
            <a:r>
              <a:rPr lang="en-GB" b="1" dirty="0">
                <a:solidFill>
                  <a:srgbClr val="00B050"/>
                </a:solidFill>
              </a:rPr>
              <a:t>assert</a:t>
            </a:r>
            <a:r>
              <a:rPr lang="en-GB" dirty="0"/>
              <a:t> can be used to check</a:t>
            </a:r>
          </a:p>
          <a:p>
            <a:pPr lvl="1"/>
            <a:r>
              <a:rPr lang="en-GB" sz="2800" dirty="0"/>
              <a:t>That a user entered digits only, when prompted with input(),</a:t>
            </a:r>
          </a:p>
          <a:p>
            <a:pPr lvl="1"/>
            <a:r>
              <a:rPr lang="en-GB" sz="2800" dirty="0"/>
              <a:t>Mathematical functions are used with numerical types variables,</a:t>
            </a:r>
          </a:p>
          <a:p>
            <a:pPr lvl="1"/>
            <a:r>
              <a:rPr lang="en-GB" sz="28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79293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Asserting on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(type checking):</a:t>
            </a:r>
            <a:br>
              <a:rPr lang="en-US" b="1" dirty="0"/>
            </a:br>
            <a:r>
              <a:rPr lang="en-US" dirty="0"/>
              <a:t>Another interesting function is the </a:t>
            </a:r>
            <a:r>
              <a:rPr lang="en-US" b="1" dirty="0" err="1">
                <a:solidFill>
                  <a:srgbClr val="00B050"/>
                </a:solidFill>
              </a:rPr>
              <a:t>isinstance</a:t>
            </a:r>
            <a:r>
              <a:rPr lang="en-US" b="1" dirty="0"/>
              <a:t>()</a:t>
            </a:r>
            <a:r>
              <a:rPr lang="en-US" dirty="0"/>
              <a:t> one, which is used for </a:t>
            </a:r>
            <a:r>
              <a:rPr lang="en-US" b="1" dirty="0"/>
              <a:t>type checking</a:t>
            </a:r>
            <a:r>
              <a:rPr lang="en-US" dirty="0"/>
              <a:t>.</a:t>
            </a:r>
          </a:p>
          <a:p>
            <a:r>
              <a:rPr lang="en-US" dirty="0"/>
              <a:t>It receives two arguments.</a:t>
            </a:r>
          </a:p>
          <a:p>
            <a:r>
              <a:rPr lang="en-US" dirty="0"/>
              <a:t>The first one is a variable,</a:t>
            </a:r>
          </a:p>
          <a:p>
            <a:r>
              <a:rPr lang="en-US" dirty="0"/>
              <a:t>The second a type (int, float, str, list, etc.)</a:t>
            </a:r>
          </a:p>
          <a:p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the variable is of said type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7E3E8-644B-41AB-BF56-AD948728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56632" r="47345" b="17388"/>
          <a:stretch/>
        </p:blipFill>
        <p:spPr>
          <a:xfrm>
            <a:off x="6172202" y="2316636"/>
            <a:ext cx="5920832" cy="22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F3051-5ADC-4841-81D5-E8F2A810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7102" r="71684" b="28571"/>
          <a:stretch/>
        </p:blipFill>
        <p:spPr>
          <a:xfrm>
            <a:off x="2171700" y="1578721"/>
            <a:ext cx="7848600" cy="50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69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38161"/>
          <a:stretch/>
        </p:blipFill>
        <p:spPr>
          <a:xfrm>
            <a:off x="376286" y="1794382"/>
            <a:ext cx="11609949" cy="17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3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22474"/>
          <a:stretch/>
        </p:blipFill>
        <p:spPr>
          <a:xfrm>
            <a:off x="376286" y="1794382"/>
            <a:ext cx="11609949" cy="33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96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0623B-B41A-4736-9701-A2FFB0FEA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t="33541" r="15799" b="11889"/>
          <a:stretch/>
        </p:blipFill>
        <p:spPr>
          <a:xfrm>
            <a:off x="546754" y="1557779"/>
            <a:ext cx="11324617" cy="49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70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53F9-620F-4486-922D-B0E60FC8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2851" r="16804" b="12441"/>
          <a:stretch/>
        </p:blipFill>
        <p:spPr>
          <a:xfrm>
            <a:off x="565608" y="1461153"/>
            <a:ext cx="11340336" cy="50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2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33047-2A13-4195-8FA4-E4945E31B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2" t="28591" r="25541" b="5324"/>
          <a:stretch/>
        </p:blipFill>
        <p:spPr>
          <a:xfrm>
            <a:off x="838200" y="188641"/>
            <a:ext cx="9719036" cy="64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5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(what makes a good function):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(A function that produces results as fast as possible)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243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(what makes a good function):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strike="sngStrike" dirty="0">
                <a:solidFill>
                  <a:schemeClr val="bg1">
                    <a:lumMod val="65000"/>
                  </a:schemeClr>
                </a:solidFill>
              </a:rPr>
              <a:t>(A function that produces results as fast as possible)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Start small, progressively build up the function with more features!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56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EF2B9212-0513-48DB-BA79-F3432443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83" y="102478"/>
            <a:ext cx="2637158" cy="3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8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367" cy="489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is considered good practice to perform unit tests on </a:t>
            </a:r>
            <a:r>
              <a:rPr lang="en-US" b="1" u="sng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r>
              <a:rPr lang="en-US" dirty="0"/>
              <a:t>It is also essential to perform </a:t>
            </a:r>
            <a:r>
              <a:rPr lang="en-US" b="1" dirty="0"/>
              <a:t>integration testing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integration testing</a:t>
            </a:r>
            <a:r>
              <a:rPr lang="en-US" b="1" dirty="0"/>
              <a:t>): </a:t>
            </a:r>
            <a:r>
              <a:rPr lang="en-US" b="1" dirty="0">
                <a:solidFill>
                  <a:srgbClr val="00B050"/>
                </a:solidFill>
              </a:rPr>
              <a:t>Integration testing </a:t>
            </a:r>
            <a:r>
              <a:rPr lang="en-US" dirty="0"/>
              <a:t>focuses on testing that several subfunctions are able to operate correctly when assembled together in a larger program.</a:t>
            </a:r>
          </a:p>
          <a:p>
            <a:r>
              <a:rPr lang="en-GB" b="1" dirty="0"/>
              <a:t>Especially important when “patching” a function: </a:t>
            </a:r>
            <a:r>
              <a:rPr lang="en-GB" dirty="0"/>
              <a:t>slightly modifying a single function should not make the rest of the program (game, app, etc.) malfunction!</a:t>
            </a:r>
          </a:p>
        </p:txBody>
      </p:sp>
    </p:spTree>
    <p:extLst>
      <p:ext uri="{BB962C8B-B14F-4D97-AF65-F5344CB8AC3E}">
        <p14:creationId xmlns:p14="http://schemas.microsoft.com/office/powerpoint/2010/main" val="3647918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6244" cy="489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considered good practice to perform unit tests on </a:t>
            </a:r>
            <a:r>
              <a:rPr lang="en-US" b="1" u="sng" dirty="0">
                <a:solidFill>
                  <a:schemeClr val="bg1">
                    <a:lumMod val="75000"/>
                  </a:schemeClr>
                </a:solidFill>
              </a:rPr>
              <a:t>ALL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the functions you design, to control that they operate as expected.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It is also essential to perform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integration testing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Definition (integration testing): Integration testing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focuses on testing that several subfunctions are able to operate correctly when assembled together in a larger program.</a:t>
            </a:r>
          </a:p>
          <a:p>
            <a:r>
              <a:rPr lang="en-GB" b="1" dirty="0">
                <a:solidFill>
                  <a:schemeClr val="bg1">
                    <a:lumMod val="75000"/>
                  </a:schemeClr>
                </a:solidFill>
              </a:rPr>
              <a:t>Especially important when “patching” a function: </a:t>
            </a:r>
            <a:r>
              <a:rPr lang="en-GB" dirty="0">
                <a:solidFill>
                  <a:schemeClr val="bg1">
                    <a:lumMod val="75000"/>
                  </a:schemeClr>
                </a:solidFill>
              </a:rPr>
              <a:t>slightly modifying a single function should not make the rest of the program (game, app, etc.) malfunction!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83E1-4BAB-46CC-B72E-0B6822879B04}"/>
              </a:ext>
            </a:extLst>
          </p:cNvPr>
          <p:cNvSpPr txBox="1"/>
          <p:nvPr/>
        </p:nvSpPr>
        <p:spPr>
          <a:xfrm rot="20349957">
            <a:off x="298574" y="1830016"/>
            <a:ext cx="11716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MORE ON THIS TO BE COVERED IN ADVANCED CLASSES IN SUTD!</a:t>
            </a:r>
            <a:endParaRPr lang="en-GB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19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BFE2-F8B9-40D3-8B04-219A11D63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(what is an error message anyway?):</a:t>
            </a:r>
          </a:p>
          <a:p>
            <a:pPr marL="0" indent="0">
              <a:buNone/>
            </a:pPr>
            <a:r>
              <a:rPr lang="en-US" dirty="0"/>
              <a:t>Error messages are exceptions, which were caught by the Python compiler program, when it attempted to execute your code.</a:t>
            </a:r>
          </a:p>
          <a:p>
            <a:pPr marL="0" indent="0">
              <a:buNone/>
            </a:pPr>
            <a:r>
              <a:rPr lang="en-US" dirty="0"/>
              <a:t>Typically, they are assertions, which did not pass, so that the program could execute normally.</a:t>
            </a:r>
          </a:p>
          <a:p>
            <a:r>
              <a:rPr lang="en-US" dirty="0"/>
              <a:t>They usually consist of an </a:t>
            </a:r>
            <a:r>
              <a:rPr lang="en-US" b="1" dirty="0"/>
              <a:t>approximate location of where the error occurred in your code</a:t>
            </a:r>
            <a:r>
              <a:rPr lang="en-US" dirty="0"/>
              <a:t>,</a:t>
            </a:r>
          </a:p>
          <a:p>
            <a:r>
              <a:rPr lang="en-GB" dirty="0"/>
              <a:t>And a </a:t>
            </a:r>
            <a:r>
              <a:rPr lang="en-GB" b="1" dirty="0"/>
              <a:t>standardized error message</a:t>
            </a:r>
            <a:r>
              <a:rPr lang="en-GB" dirty="0"/>
              <a:t>, attempting to explain the type of error encountered.</a:t>
            </a:r>
          </a:p>
        </p:txBody>
      </p:sp>
    </p:spTree>
    <p:extLst>
      <p:ext uri="{BB962C8B-B14F-4D97-AF65-F5344CB8AC3E}">
        <p14:creationId xmlns:p14="http://schemas.microsoft.com/office/powerpoint/2010/main" val="2138204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6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906BD-9425-4860-B6AD-A2E3A1426539}"/>
              </a:ext>
            </a:extLst>
          </p:cNvPr>
          <p:cNvSpPr/>
          <p:nvPr/>
        </p:nvSpPr>
        <p:spPr>
          <a:xfrm>
            <a:off x="735291" y="5995447"/>
            <a:ext cx="8135332" cy="798874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3513C6-7CF6-40E1-B0D2-A9DB5C22EC65}"/>
              </a:ext>
            </a:extLst>
          </p:cNvPr>
          <p:cNvSpPr/>
          <p:nvPr/>
        </p:nvSpPr>
        <p:spPr>
          <a:xfrm>
            <a:off x="838197" y="3823720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D69BFA-4DA2-4A51-AFDA-17602739B4CE}"/>
              </a:ext>
            </a:extLst>
          </p:cNvPr>
          <p:cNvSpPr/>
          <p:nvPr/>
        </p:nvSpPr>
        <p:spPr>
          <a:xfrm>
            <a:off x="838197" y="6055519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222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879C-D895-4A7E-A561-51AE4E1F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error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84AD4-BD39-4429-805F-D6CCA8501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09" y="1825625"/>
            <a:ext cx="11858017" cy="4351338"/>
          </a:xfrm>
        </p:spPr>
        <p:txBody>
          <a:bodyPr/>
          <a:lstStyle/>
          <a:p>
            <a:r>
              <a:rPr lang="en-US" b="1" dirty="0"/>
              <a:t>Learn more: </a:t>
            </a:r>
            <a:r>
              <a:rPr lang="en-US" dirty="0">
                <a:hlinkClick r:id="rId2"/>
              </a:rPr>
              <a:t>https://www.tutorialsteacher.com/python/error-types-in-python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F2EBE-0BE3-44C2-B325-CB85679D6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0" t="22553" r="27553" b="25958"/>
          <a:stretch/>
        </p:blipFill>
        <p:spPr>
          <a:xfrm>
            <a:off x="2015247" y="2366367"/>
            <a:ext cx="8161506" cy="43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89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8C9F-02F0-4EFD-AA60-DCA57FE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02019-E3C0-4C72-BB5D-EDD096F93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Debugging</a:t>
            </a:r>
            <a:r>
              <a:rPr lang="en-US" b="1" dirty="0"/>
              <a:t>): </a:t>
            </a:r>
            <a:r>
              <a:rPr lang="en-US" b="1" dirty="0">
                <a:solidFill>
                  <a:srgbClr val="00B050"/>
                </a:solidFill>
              </a:rPr>
              <a:t>Debugging</a:t>
            </a:r>
            <a:r>
              <a:rPr lang="en-US" dirty="0"/>
              <a:t> is the </a:t>
            </a:r>
            <a:r>
              <a:rPr lang="en-US" b="1" dirty="0"/>
              <a:t>art/process</a:t>
            </a:r>
            <a:r>
              <a:rPr lang="en-US" dirty="0"/>
              <a:t> of detecting and removing existing and potential errors (also called as 'bugs') in a code that can cause it to behave unexpectedly or crash.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</a:t>
            </a:r>
            <a:r>
              <a:rPr lang="en-US" b="1" dirty="0"/>
              <a:t>debug</a:t>
            </a:r>
            <a:r>
              <a:rPr lang="en-US" dirty="0"/>
              <a:t> a program, the developer (you) has to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a problematic piece of code,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isolate the source of the problem,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and then propose a fix for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5742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Isolating a problem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ABDB6-D250-44B9-A10C-70723A07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to isolate the problem</a:t>
            </a:r>
          </a:p>
          <a:p>
            <a:r>
              <a:rPr lang="en-US" dirty="0"/>
              <a:t>Python will try its best to provide a location of where the error occurred in its error message.</a:t>
            </a:r>
          </a:p>
          <a:p>
            <a:r>
              <a:rPr lang="en-US" dirty="0"/>
              <a:t>Unfortunately, it is not always good info.</a:t>
            </a:r>
          </a:p>
          <a:p>
            <a:r>
              <a:rPr lang="en-US" dirty="0"/>
              <a:t>It is often a good idea to try and pinpoint the location of the error, with some prints, to control which parts of the program work fine and which do not.</a:t>
            </a:r>
          </a:p>
          <a:p>
            <a:r>
              <a:rPr lang="en-US" dirty="0"/>
              <a:t>Feel free to comment/uncomment parts of the code to see if it affects the apparition of said error as well!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87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F8344-41B4-4C96-9D32-399195C1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2B69A2-A674-4A7A-A19A-1992054B180A}"/>
              </a:ext>
            </a:extLst>
          </p:cNvPr>
          <p:cNvSpPr/>
          <p:nvPr/>
        </p:nvSpPr>
        <p:spPr>
          <a:xfrm>
            <a:off x="2375555" y="2460396"/>
            <a:ext cx="1564849" cy="26110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4DA5C3-85BB-43AA-852F-FA0B65122D51}"/>
              </a:ext>
            </a:extLst>
          </p:cNvPr>
          <p:cNvSpPr/>
          <p:nvPr/>
        </p:nvSpPr>
        <p:spPr>
          <a:xfrm>
            <a:off x="2375554" y="2895747"/>
            <a:ext cx="1951349" cy="32822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5EE825-EBC2-4100-A17B-EBEB687493DC}"/>
              </a:ext>
            </a:extLst>
          </p:cNvPr>
          <p:cNvSpPr/>
          <p:nvPr/>
        </p:nvSpPr>
        <p:spPr>
          <a:xfrm>
            <a:off x="1519288" y="3811707"/>
            <a:ext cx="573464" cy="51519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7730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27B3-E677-4DF9-9B42-825E0006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error message indicates that Python was not able to sum a number (int), with a block of text (string).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did this occur?</a:t>
            </a:r>
          </a:p>
          <a:p>
            <a:r>
              <a:rPr lang="en-US" dirty="0"/>
              <a:t>And how do I fix it?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F2D49-B047-4D5D-9CBA-A6DCAC37A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79446" r="41630" b="16357"/>
          <a:stretch/>
        </p:blipFill>
        <p:spPr>
          <a:xfrm>
            <a:off x="253738" y="2852262"/>
            <a:ext cx="11696859" cy="6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3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FYI: </a:t>
            </a:r>
            <a:r>
              <a:rPr lang="en-GB" dirty="0"/>
              <a:t>Dijkstra is famous for his algorithm, used for path-finding in many applications (GPS, video games, etc.)</a:t>
            </a:r>
          </a:p>
        </p:txBody>
      </p:sp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0241E61E-CD05-4566-B9AF-D907A37D4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02" y="461336"/>
            <a:ext cx="4155954" cy="2593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1BAA0-6C6B-C8DD-C508-D96B72637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t="10865" r="28419" b="29888"/>
          <a:stretch/>
        </p:blipFill>
        <p:spPr>
          <a:xfrm>
            <a:off x="6816435" y="3429000"/>
            <a:ext cx="4999487" cy="32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2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8FB06-D2F4-48B7-A6FA-A3219EE2A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58C78-A884-4182-88E4-56DE35CD4B8B}"/>
              </a:ext>
            </a:extLst>
          </p:cNvPr>
          <p:cNvSpPr txBox="1"/>
          <p:nvPr/>
        </p:nvSpPr>
        <p:spPr>
          <a:xfrm>
            <a:off x="7560297" y="1574276"/>
            <a:ext cx="4349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Contains strings of digits, not  number type!</a:t>
            </a:r>
            <a:endParaRPr lang="en-GB" sz="3200" b="1" dirty="0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831FEE-A5A1-416F-B958-819A64710C3F}"/>
              </a:ext>
            </a:extLst>
          </p:cNvPr>
          <p:cNvCxnSpPr/>
          <p:nvPr/>
        </p:nvCxnSpPr>
        <p:spPr>
          <a:xfrm flipH="1">
            <a:off x="6193411" y="1885362"/>
            <a:ext cx="180994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15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7E65-62BC-4990-8B72-19EFCAF6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Proposed fix (one of many): </a:t>
            </a:r>
            <a:r>
              <a:rPr lang="en-US" dirty="0"/>
              <a:t>convert to </a:t>
            </a:r>
            <a:r>
              <a:rPr lang="en-US" b="1" dirty="0">
                <a:solidFill>
                  <a:srgbClr val="00B050"/>
                </a:solidFill>
              </a:rPr>
              <a:t>int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float </a:t>
            </a:r>
            <a:r>
              <a:rPr lang="en-US" dirty="0"/>
              <a:t>before summing, convert back to </a:t>
            </a:r>
            <a:r>
              <a:rPr lang="en-US" b="1" dirty="0">
                <a:solidFill>
                  <a:srgbClr val="00B050"/>
                </a:solidFill>
              </a:rPr>
              <a:t>str</a:t>
            </a:r>
            <a:r>
              <a:rPr lang="en-US" dirty="0"/>
              <a:t> at the end.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54CF9-BA04-4ED4-AB64-F5A561EE4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1" t="36551" r="50000" b="38582"/>
          <a:stretch/>
        </p:blipFill>
        <p:spPr>
          <a:xfrm>
            <a:off x="1663429" y="2702138"/>
            <a:ext cx="9046723" cy="40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13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4CC47D-0715-4624-BB7C-B2A3CF4D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 us practice some debugging!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E8B6C-04B5-432E-B294-B88A1D27B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Open the “Debugging practice” notebook for some typical examples of bugs and debugging!</a:t>
            </a:r>
          </a:p>
        </p:txBody>
      </p:sp>
    </p:spTree>
    <p:extLst>
      <p:ext uri="{BB962C8B-B14F-4D97-AF65-F5344CB8AC3E}">
        <p14:creationId xmlns:p14="http://schemas.microsoft.com/office/powerpoint/2010/main" val="30104503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10)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testing</a:t>
            </a:r>
            <a:r>
              <a:rPr lang="en-US" dirty="0"/>
              <a:t> in programming?</a:t>
            </a:r>
          </a:p>
          <a:p>
            <a:r>
              <a:rPr lang="en-US" dirty="0"/>
              <a:t>What is a </a:t>
            </a:r>
            <a:r>
              <a:rPr lang="en-US" b="1" dirty="0"/>
              <a:t>unit test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assert </a:t>
            </a:r>
            <a:r>
              <a:rPr lang="en-US" dirty="0"/>
              <a:t>keyword? How is it related to </a:t>
            </a:r>
            <a:r>
              <a:rPr lang="en-US" b="1" dirty="0"/>
              <a:t>error messages</a:t>
            </a:r>
            <a:r>
              <a:rPr lang="en-US" dirty="0"/>
              <a:t>?</a:t>
            </a:r>
          </a:p>
          <a:p>
            <a:r>
              <a:rPr lang="en-US" dirty="0"/>
              <a:t>What is therefore the </a:t>
            </a:r>
            <a:r>
              <a:rPr lang="en-US" b="1" dirty="0"/>
              <a:t>right philosophy for programming and testing</a:t>
            </a:r>
            <a:r>
              <a:rPr lang="en-US" dirty="0"/>
              <a:t>?</a:t>
            </a:r>
          </a:p>
          <a:p>
            <a:r>
              <a:rPr lang="en-US" dirty="0"/>
              <a:t>What is an </a:t>
            </a:r>
            <a:r>
              <a:rPr lang="en-US" b="1" dirty="0"/>
              <a:t>integration test</a:t>
            </a:r>
            <a:r>
              <a:rPr lang="en-US" dirty="0"/>
              <a:t>?</a:t>
            </a:r>
          </a:p>
          <a:p>
            <a:r>
              <a:rPr lang="en-US" dirty="0"/>
              <a:t>What is </a:t>
            </a:r>
            <a:r>
              <a:rPr lang="en-US" b="1" dirty="0"/>
              <a:t>debugging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good practices in debugging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90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A901-CB79-47C1-A3DD-84ED6AAD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5A109-236A-473D-B4A0-F09D94DD09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90673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Program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testing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is the </a:t>
            </a:r>
            <a:r>
              <a:rPr lang="en-US" b="1" dirty="0"/>
              <a:t>process of executing a program, with the objective of finding errors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00B050"/>
                </a:solidFill>
              </a:rPr>
              <a:t>Program testing </a:t>
            </a:r>
            <a:r>
              <a:rPr lang="en-US" b="1" u="sng" dirty="0"/>
              <a:t>cannot show the absence of errors</a:t>
            </a:r>
            <a:r>
              <a:rPr lang="en-US" dirty="0"/>
              <a:t>. It can only show if errors are present.</a:t>
            </a:r>
          </a:p>
          <a:p>
            <a:r>
              <a:rPr lang="en-US" b="1" dirty="0"/>
              <a:t>Test driven development: </a:t>
            </a:r>
            <a:r>
              <a:rPr lang="en-US" dirty="0"/>
              <a:t>It is often preferable to identify and write the tests before coding the program.</a:t>
            </a:r>
            <a:br>
              <a:rPr lang="en-US" dirty="0"/>
            </a:br>
            <a:r>
              <a:rPr lang="en-US" dirty="0"/>
              <a:t>This is something I have done for you on early activities, your job now!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94B45-14E1-44A4-8719-6A28812D9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4" t="34468" r="57500" b="38014"/>
          <a:stretch/>
        </p:blipFill>
        <p:spPr>
          <a:xfrm>
            <a:off x="7089058" y="4010713"/>
            <a:ext cx="4920356" cy="2653984"/>
          </a:xfrm>
          <a:prstGeom prst="rect">
            <a:avLst/>
          </a:prstGeom>
        </p:spPr>
      </p:pic>
      <p:pic>
        <p:nvPicPr>
          <p:cNvPr id="10" name="Picture 9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307AFC33-33B7-41D7-AB8E-6EF9148326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4" r="17900"/>
          <a:stretch/>
        </p:blipFill>
        <p:spPr>
          <a:xfrm>
            <a:off x="7089058" y="193303"/>
            <a:ext cx="4090219" cy="35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2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1FE9-F628-4C31-90D1-22DDB19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42F0-81BA-41AC-96BC-DCFF5E301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3339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Issue #1: </a:t>
            </a:r>
            <a:r>
              <a:rPr lang="en-US" dirty="0"/>
              <a:t>Program testing cannot show the absence of errors. It can only show if errors are present.</a:t>
            </a:r>
          </a:p>
          <a:p>
            <a:r>
              <a:rPr lang="en-US" b="1" dirty="0"/>
              <a:t>Issue #2:</a:t>
            </a:r>
            <a:r>
              <a:rPr lang="en-US" dirty="0"/>
              <a:t> In the ideal world, all possible paths through a programs should be tested.</a:t>
            </a:r>
          </a:p>
          <a:p>
            <a:r>
              <a:rPr lang="en-US" dirty="0"/>
              <a:t>But it is often impossible.</a:t>
            </a:r>
          </a:p>
          <a:p>
            <a:pPr lvl="1"/>
            <a:r>
              <a:rPr lang="en-US" dirty="0"/>
              <a:t>E.g., I can test all squares of an 8x8 grid, because there is a finite number of them.</a:t>
            </a:r>
          </a:p>
          <a:p>
            <a:pPr lvl="1"/>
            <a:r>
              <a:rPr lang="en-US" dirty="0"/>
              <a:t>But I cannot test all possible integers, lists of integers, etc. </a:t>
            </a:r>
            <a:endParaRPr lang="en-GB" dirty="0"/>
          </a:p>
        </p:txBody>
      </p:sp>
      <p:pic>
        <p:nvPicPr>
          <p:cNvPr id="5" name="Picture 4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4E446F7-09C7-4654-8458-F590588D5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94" y="252479"/>
            <a:ext cx="5593406" cy="3146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5C4D0-EF7A-4198-9A34-9814BB71F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1" t="40709" r="34974" b="7746"/>
          <a:stretch/>
        </p:blipFill>
        <p:spPr>
          <a:xfrm>
            <a:off x="6517532" y="3688624"/>
            <a:ext cx="5593405" cy="31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Unit testing</a:t>
            </a:r>
            <a:r>
              <a:rPr lang="en-US" b="1" dirty="0"/>
              <a:t>): </a:t>
            </a:r>
            <a:r>
              <a:rPr lang="en-US" b="1" dirty="0">
                <a:solidFill>
                  <a:srgbClr val="00B050"/>
                </a:solidFill>
              </a:rPr>
              <a:t>Unit tests </a:t>
            </a:r>
            <a:r>
              <a:rPr lang="en-US" dirty="0"/>
              <a:t>are</a:t>
            </a:r>
            <a:r>
              <a:rPr lang="en-US" b="1" dirty="0"/>
              <a:t>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expected, on a specifically identified use case.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r>
              <a:rPr lang="en-US" dirty="0"/>
              <a:t>Let us demonstrate on the next slides.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95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40DA8-E77E-4C93-8035-77AA47CB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3" t="33901" r="41915" b="16028"/>
          <a:stretch/>
        </p:blipFill>
        <p:spPr>
          <a:xfrm>
            <a:off x="1149484" y="190027"/>
            <a:ext cx="9893032" cy="62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0F938-69CC-4DC3-B63E-AD15A154B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8" t="30241" r="38067" b="11203"/>
          <a:stretch/>
        </p:blipFill>
        <p:spPr>
          <a:xfrm>
            <a:off x="1244338" y="166551"/>
            <a:ext cx="9511645" cy="65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6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1894</Words>
  <Application>Microsoft Office PowerPoint</Application>
  <PresentationFormat>Widescreen</PresentationFormat>
  <Paragraphs>156</Paragraphs>
  <Slides>43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A gamified introduction to Python Programming  Lecture 10 The art of Testing and Debugging</vt:lpstr>
      <vt:lpstr>Outline (Chapter 10)</vt:lpstr>
      <vt:lpstr>Testing: a definition?</vt:lpstr>
      <vt:lpstr>Testing: a definition?</vt:lpstr>
      <vt:lpstr>Testing: a definition?</vt:lpstr>
      <vt:lpstr>Limits of testing</vt:lpstr>
      <vt:lpstr>Unit testing</vt:lpstr>
      <vt:lpstr>PowerPoint Presentation</vt:lpstr>
      <vt:lpstr>PowerPoint Presentation</vt:lpstr>
      <vt:lpstr>PowerPoint Presentation</vt:lpstr>
      <vt:lpstr>Unit testing</vt:lpstr>
      <vt:lpstr>PowerPoint Presentation</vt:lpstr>
      <vt:lpstr>Unit testing</vt:lpstr>
      <vt:lpstr>Unit testing is essential…</vt:lpstr>
      <vt:lpstr>Finding the right balance?</vt:lpstr>
      <vt:lpstr>Assertion testing</vt:lpstr>
      <vt:lpstr>The assert Keyword</vt:lpstr>
      <vt:lpstr>The assert Keyword</vt:lpstr>
      <vt:lpstr>Assertions</vt:lpstr>
      <vt:lpstr>The assert Keyword</vt:lpstr>
      <vt:lpstr>Asserting on types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What makes a good function?</vt:lpstr>
      <vt:lpstr>What makes a good function?</vt:lpstr>
      <vt:lpstr>From unit testing to integration testing</vt:lpstr>
      <vt:lpstr>From unit testing to integration testing</vt:lpstr>
      <vt:lpstr>Error messages</vt:lpstr>
      <vt:lpstr>Error messages</vt:lpstr>
      <vt:lpstr>Error messages</vt:lpstr>
      <vt:lpstr>Typical error types</vt:lpstr>
      <vt:lpstr>Debugging</vt:lpstr>
      <vt:lpstr>Debugging: Isolating a problem</vt:lpstr>
      <vt:lpstr>Debugging: 1&amp;2. isolating a problem</vt:lpstr>
      <vt:lpstr>Debugging: 3. Fixing the problem</vt:lpstr>
      <vt:lpstr>Debugging: 3. Fixing the problem</vt:lpstr>
      <vt:lpstr>Debugging: 3. Fixing the problem</vt:lpstr>
      <vt:lpstr>Let us practice some debugging!</vt:lpstr>
      <vt:lpstr>Conclusion (Chapter 10)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W4S1 Midterm details – Testing, asserting and debugging</dc:title>
  <dc:creator>Matthieu DE MARI</dc:creator>
  <cp:lastModifiedBy>Matthieu DE MARI</cp:lastModifiedBy>
  <cp:revision>49</cp:revision>
  <dcterms:created xsi:type="dcterms:W3CDTF">2020-07-27T00:36:07Z</dcterms:created>
  <dcterms:modified xsi:type="dcterms:W3CDTF">2025-01-07T14:59:10Z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2023-07-25T02:48:46Z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816fa867-fc91-4d9d-b675-0e263513802d</vt:lpwstr>
  </property>
  <property fmtid="{D5CDD505-2E9C-101B-9397-08002B2CF9AE}" pid="8" name="MSIP_Label_be298231-ee28-4c9e-9ffa-238d0040efda_ContentBits">
    <vt:lpwstr>0</vt:lpwstr>
  </property>
</Properties>
</file>